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5AAF1-594F-224E-B107-BB16A7A35468}" type="datetimeFigureOut">
              <a:rPr lang="en-US" smtClean="0"/>
              <a:t>1/17/18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973449-B064-E142-BE7C-8DFFE0D4A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95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stb.royalsocietypublishing.org/content/370/1677/2014021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The Structure of the Nervous System of the Nematode </a:t>
            </a:r>
            <a:r>
              <a:rPr lang="en-US" b="1" i="1" dirty="0"/>
              <a:t>Caenorhabditis </a:t>
            </a:r>
            <a:r>
              <a:rPr lang="en-US" b="1" i="1" dirty="0" err="1"/>
              <a:t>elegans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J.G. White, E. Southgate, J.N. Thomson, and S. </a:t>
            </a:r>
            <a:r>
              <a:rPr lang="en-US" b="1" dirty="0" smtClean="0"/>
              <a:t>Brenner</a:t>
            </a:r>
          </a:p>
          <a:p>
            <a:r>
              <a:rPr lang="en-US" b="1" dirty="0" smtClean="0"/>
              <a:t>Cambridge Laboratory </a:t>
            </a:r>
            <a:r>
              <a:rPr lang="en-US" b="1" dirty="0"/>
              <a:t>of </a:t>
            </a:r>
            <a:r>
              <a:rPr lang="en-US" b="1"/>
              <a:t>Molecular </a:t>
            </a:r>
            <a:r>
              <a:rPr lang="en-US" b="1" smtClean="0"/>
              <a:t>Biology, 1986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04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Opportunity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C. </a:t>
            </a:r>
            <a:r>
              <a:rPr lang="en-US" dirty="0" err="1" smtClean="0"/>
              <a:t>elegans</a:t>
            </a:r>
            <a:endParaRPr lang="en-US" dirty="0" smtClean="0"/>
          </a:p>
          <a:p>
            <a:pPr lvl="1"/>
            <a:r>
              <a:rPr lang="en-US" dirty="0" smtClean="0"/>
              <a:t>Eukaryotic, multicellular, sexual reproduction, digestive system, small genome with high homology to humans</a:t>
            </a:r>
          </a:p>
          <a:p>
            <a:pPr lvl="1"/>
            <a:r>
              <a:rPr lang="en-US" dirty="0" smtClean="0"/>
              <a:t>Small, short lifespan, hermaphroditic, transparent, hardy, non-parasitic</a:t>
            </a:r>
          </a:p>
          <a:p>
            <a:endParaRPr lang="en-US" dirty="0" smtClean="0"/>
          </a:p>
          <a:p>
            <a:r>
              <a:rPr lang="en-US" dirty="0" smtClean="0"/>
              <a:t>1938: TEM</a:t>
            </a:r>
          </a:p>
          <a:p>
            <a:r>
              <a:rPr lang="en-US" dirty="0" smtClean="0"/>
              <a:t>1974-84: Morphological, developmental, behavioral mutants</a:t>
            </a:r>
          </a:p>
          <a:p>
            <a:r>
              <a:rPr lang="en-US" dirty="0" smtClean="0"/>
              <a:t>1975-80: </a:t>
            </a:r>
            <a:r>
              <a:rPr lang="en-US" dirty="0" err="1" smtClean="0"/>
              <a:t>Sensilla</a:t>
            </a:r>
            <a:r>
              <a:rPr lang="en-US" dirty="0" smtClean="0"/>
              <a:t>, pharynx, ventral cord, tail ganglia morphologies</a:t>
            </a:r>
          </a:p>
          <a:p>
            <a:r>
              <a:rPr lang="en-US" dirty="0" smtClean="0"/>
              <a:t>1983: Complete cell lineage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8394" y="609600"/>
            <a:ext cx="3901440" cy="89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24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1 mm, 302 neurons</a:t>
            </a:r>
          </a:p>
          <a:p>
            <a:r>
              <a:rPr lang="en-US" dirty="0" smtClean="0"/>
              <a:t>50nm sections</a:t>
            </a:r>
          </a:p>
          <a:p>
            <a:r>
              <a:rPr lang="en-US" dirty="0" smtClean="0"/>
              <a:t>5 overlapping series</a:t>
            </a:r>
          </a:p>
          <a:p>
            <a:r>
              <a:rPr lang="en-US" dirty="0" smtClean="0"/>
              <a:t>On the order of 10,000 images</a:t>
            </a:r>
          </a:p>
          <a:p>
            <a:endParaRPr lang="en-US" dirty="0" smtClean="0"/>
          </a:p>
          <a:p>
            <a:r>
              <a:rPr lang="en-US" dirty="0" smtClean="0"/>
              <a:t>Time</a:t>
            </a:r>
          </a:p>
          <a:p>
            <a:r>
              <a:rPr lang="en-US" dirty="0" smtClean="0"/>
              <a:t>Cost</a:t>
            </a:r>
          </a:p>
          <a:p>
            <a:r>
              <a:rPr lang="en-US" dirty="0" smtClean="0"/>
              <a:t>Reliability of data</a:t>
            </a:r>
          </a:p>
          <a:p>
            <a:pPr lvl="1"/>
            <a:r>
              <a:rPr lang="en-US" dirty="0" smtClean="0"/>
              <a:t>Human Error</a:t>
            </a:r>
          </a:p>
          <a:p>
            <a:pPr lvl="1"/>
            <a:r>
              <a:rPr lang="en-US" dirty="0" smtClean="0"/>
              <a:t>Sectioning</a:t>
            </a:r>
          </a:p>
          <a:p>
            <a:pPr lvl="1"/>
            <a:r>
              <a:rPr lang="en-US" dirty="0" smtClean="0"/>
              <a:t>Image quality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5869" y="609600"/>
            <a:ext cx="4480596" cy="32771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42611" y="351322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23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302 Neurons</a:t>
            </a:r>
          </a:p>
          <a:p>
            <a:r>
              <a:rPr lang="en-US" dirty="0" smtClean="0"/>
              <a:t>Largely invariant structure</a:t>
            </a:r>
          </a:p>
          <a:p>
            <a:r>
              <a:rPr lang="en-US" dirty="0" smtClean="0"/>
              <a:t>118 Classes</a:t>
            </a:r>
          </a:p>
          <a:p>
            <a:r>
              <a:rPr lang="en-US" dirty="0" smtClean="0"/>
              <a:t>Simple morphology</a:t>
            </a:r>
          </a:p>
          <a:p>
            <a:r>
              <a:rPr lang="en-US" dirty="0" smtClean="0"/>
              <a:t>Longitudinal and circumferential parallel process bundles</a:t>
            </a:r>
          </a:p>
          <a:p>
            <a:r>
              <a:rPr lang="en-US" dirty="0" err="1" smtClean="0"/>
              <a:t>En</a:t>
            </a:r>
            <a:r>
              <a:rPr lang="en-US" dirty="0" smtClean="0"/>
              <a:t> passant synaptic connections</a:t>
            </a:r>
          </a:p>
          <a:p>
            <a:r>
              <a:rPr lang="en-US" dirty="0" smtClean="0"/>
              <a:t>~5,000 chemical synapses</a:t>
            </a:r>
          </a:p>
          <a:p>
            <a:r>
              <a:rPr lang="en-US" dirty="0" smtClean="0"/>
              <a:t>~2,000 NMJ’s</a:t>
            </a:r>
          </a:p>
          <a:p>
            <a:r>
              <a:rPr lang="en-US" dirty="0" smtClean="0"/>
              <a:t>~600 gap junctions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4171" y="609600"/>
            <a:ext cx="4654376" cy="292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28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Proof of concept</a:t>
            </a:r>
          </a:p>
          <a:p>
            <a:r>
              <a:rPr lang="en-US" dirty="0" smtClean="0"/>
              <a:t>Foundational framework</a:t>
            </a:r>
          </a:p>
          <a:p>
            <a:pPr lvl="1"/>
            <a:r>
              <a:rPr lang="en-US" dirty="0" smtClean="0"/>
              <a:t>Accessible</a:t>
            </a:r>
          </a:p>
          <a:p>
            <a:pPr lvl="1"/>
            <a:r>
              <a:rPr lang="en-US" dirty="0" smtClean="0"/>
              <a:t>Comprehensive</a:t>
            </a:r>
          </a:p>
          <a:p>
            <a:r>
              <a:rPr lang="en-US" dirty="0" smtClean="0"/>
              <a:t>Developmental research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0632" y="3006365"/>
            <a:ext cx="4176693" cy="28610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751" y="609600"/>
            <a:ext cx="5668574" cy="209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2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 placement</a:t>
            </a:r>
          </a:p>
          <a:p>
            <a:r>
              <a:rPr lang="en-US" dirty="0" smtClean="0"/>
              <a:t>Synaptic</a:t>
            </a:r>
          </a:p>
          <a:p>
            <a:r>
              <a:rPr lang="en-US" dirty="0" smtClean="0"/>
              <a:t>Nervous system function</a:t>
            </a:r>
          </a:p>
          <a:p>
            <a:endParaRPr lang="en-US" dirty="0" smtClean="0"/>
          </a:p>
          <a:p>
            <a:r>
              <a:rPr lang="en-US" dirty="0" err="1" smtClean="0"/>
              <a:t>Connectomics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063" y="609600"/>
            <a:ext cx="4157662" cy="292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280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 smtClean="0"/>
              <a:t>www.wormatlas.org</a:t>
            </a:r>
            <a:r>
              <a:rPr lang="en-US" dirty="0" smtClean="0"/>
              <a:t>/MoW_built0.92/</a:t>
            </a:r>
            <a:r>
              <a:rPr lang="en-US" dirty="0" err="1" smtClean="0"/>
              <a:t>MoW.html</a:t>
            </a:r>
            <a:endParaRPr lang="en-US" dirty="0" smtClean="0"/>
          </a:p>
          <a:p>
            <a:r>
              <a:rPr lang="en-US" dirty="0"/>
              <a:t>http://</a:t>
            </a:r>
            <a:r>
              <a:rPr lang="en-US" dirty="0" smtClean="0"/>
              <a:t>wormclassroom.org/about-c-elegans</a:t>
            </a:r>
          </a:p>
          <a:p>
            <a:r>
              <a:rPr lang="en-US" dirty="0"/>
              <a:t>http://</a:t>
            </a:r>
            <a:r>
              <a:rPr lang="en-US" dirty="0" smtClean="0"/>
              <a:t>rstb.royalsocietypublishing.org/content/370/1677/20140212</a:t>
            </a:r>
            <a:endParaRPr lang="en-US" dirty="0" smtClean="0"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1053432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364</TotalTime>
  <Words>180</Words>
  <Application>Microsoft Macintosh PowerPoint</Application>
  <PresentationFormat>Widescreen</PresentationFormat>
  <Paragraphs>50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Celestial</vt:lpstr>
      <vt:lpstr>The Structure of the Nervous System of the Nematode Caenorhabditis elegans</vt:lpstr>
      <vt:lpstr>Opportunity </vt:lpstr>
      <vt:lpstr>Challenge</vt:lpstr>
      <vt:lpstr>ACTION</vt:lpstr>
      <vt:lpstr>RESOLUTION</vt:lpstr>
      <vt:lpstr>FUTURE WORK</vt:lpstr>
      <vt:lpstr>Sources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Structure of the Nervous System of the Nematode Caenorhabditis elegans</dc:title>
  <dc:creator>Hamilton Sawczuk</dc:creator>
  <cp:lastModifiedBy>Hamilton Sawczuk</cp:lastModifiedBy>
  <cp:revision>15</cp:revision>
  <cp:lastPrinted>2018-01-17T20:47:51Z</cp:lastPrinted>
  <dcterms:created xsi:type="dcterms:W3CDTF">2018-01-14T18:44:13Z</dcterms:created>
  <dcterms:modified xsi:type="dcterms:W3CDTF">2018-01-17T20:48:01Z</dcterms:modified>
</cp:coreProperties>
</file>

<file path=docProps/thumbnail.jpeg>
</file>